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A4933-6325-4CFA-86CF-341700E31204}" type="datetimeFigureOut">
              <a:rPr lang="en-US" smtClean="0"/>
              <a:pPr/>
              <a:t>3/15/2013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A7CCB-1DF1-4B84-926D-5DEF05A2E80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A7CCB-1DF1-4B84-926D-5DEF05A2E80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B14A-D190-4C31-980D-78136CDBC79A}" type="datetimeFigureOut">
              <a:rPr lang="en-US" smtClean="0"/>
              <a:pPr/>
              <a:t>3/15/2013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165-66E9-4F8D-88DD-0DBBDCCA86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B14A-D190-4C31-980D-78136CDBC79A}" type="datetimeFigureOut">
              <a:rPr lang="en-US" smtClean="0"/>
              <a:pPr/>
              <a:t>3/15/2013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165-66E9-4F8D-88DD-0DBBDCCA86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B14A-D190-4C31-980D-78136CDBC79A}" type="datetimeFigureOut">
              <a:rPr lang="en-US" smtClean="0"/>
              <a:pPr/>
              <a:t>3/15/2013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165-66E9-4F8D-88DD-0DBBDCCA86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B14A-D190-4C31-980D-78136CDBC79A}" type="datetimeFigureOut">
              <a:rPr lang="en-US" smtClean="0"/>
              <a:pPr/>
              <a:t>3/15/2013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165-66E9-4F8D-88DD-0DBBDCCA86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B14A-D190-4C31-980D-78136CDBC79A}" type="datetimeFigureOut">
              <a:rPr lang="en-US" smtClean="0"/>
              <a:pPr/>
              <a:t>3/15/2013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165-66E9-4F8D-88DD-0DBBDCCA86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B14A-D190-4C31-980D-78136CDBC79A}" type="datetimeFigureOut">
              <a:rPr lang="en-US" smtClean="0"/>
              <a:pPr/>
              <a:t>3/15/2013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165-66E9-4F8D-88DD-0DBBDCCA86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B14A-D190-4C31-980D-78136CDBC79A}" type="datetimeFigureOut">
              <a:rPr lang="en-US" smtClean="0"/>
              <a:pPr/>
              <a:t>3/15/2013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165-66E9-4F8D-88DD-0DBBDCCA86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B14A-D190-4C31-980D-78136CDBC79A}" type="datetimeFigureOut">
              <a:rPr lang="en-US" smtClean="0"/>
              <a:pPr/>
              <a:t>3/15/2013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165-66E9-4F8D-88DD-0DBBDCCA86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B14A-D190-4C31-980D-78136CDBC79A}" type="datetimeFigureOut">
              <a:rPr lang="en-US" smtClean="0"/>
              <a:pPr/>
              <a:t>3/15/2013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165-66E9-4F8D-88DD-0DBBDCCA86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B14A-D190-4C31-980D-78136CDBC79A}" type="datetimeFigureOut">
              <a:rPr lang="en-US" smtClean="0"/>
              <a:pPr/>
              <a:t>3/15/2013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E165-66E9-4F8D-88DD-0DBBDCCA86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E8FB14A-D190-4C31-980D-78136CDBC79A}" type="datetimeFigureOut">
              <a:rPr lang="en-US" smtClean="0"/>
              <a:pPr/>
              <a:t>3/15/2013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1DE165-66E9-4F8D-88DD-0DBBDCCA86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E8FB14A-D190-4C31-980D-78136CDBC79A}" type="datetimeFigureOut">
              <a:rPr lang="en-US" smtClean="0"/>
              <a:pPr/>
              <a:t>3/15/2013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1DE165-66E9-4F8D-88DD-0DBBDCCA86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nna\AppData\Local\Microsoft\Windows\Temporary%20Internet%20Files\Content.IE5\0EDW0KNM\MS900054265%5b1%5d.mid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nna\AppData\Local\Microsoft\Windows\Temporary%20Internet%20Files\Content.IE5\REDRMWAY\MS900054265%5b1%5d.mid" TargetMode="External"/><Relationship Id="rId1" Type="http://schemas.openxmlformats.org/officeDocument/2006/relationships/audio" Target="file:///C:\Users\Anna\AppData\Local\Microsoft\Windows\Temporary%20Internet%20Files\Content.IE5\REDRMWAY\MS900054270%5b1%5d.mid" TargetMode="External"/><Relationship Id="rId5" Type="http://schemas.openxmlformats.org/officeDocument/2006/relationships/image" Target="../media/image26.png"/><Relationship Id="rId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nna\AppData\Local\Microsoft\Windows\Temporary%20Internet%20Files\Content.IE5\0EDW0KNM\MS900054264%5b1%5d.mid" TargetMode="External"/><Relationship Id="rId1" Type="http://schemas.openxmlformats.org/officeDocument/2006/relationships/audio" Target="file:///C:\Users\Anna\AppData\Local\Microsoft\Windows\Temporary%20Internet%20Files\Content.IE5\DA25AVPI\MS900054307%5b1%5d.mid" TargetMode="Externa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audio" Target="../media/audio2.wav"/><Relationship Id="rId7" Type="http://schemas.openxmlformats.org/officeDocument/2006/relationships/image" Target="../media/image32.png"/><Relationship Id="rId2" Type="http://schemas.openxmlformats.org/officeDocument/2006/relationships/audio" Target="../media/audio1.wav"/><Relationship Id="rId1" Type="http://schemas.openxmlformats.org/officeDocument/2006/relationships/audio" Target="file:///C:\Users\Anna\AppData\Local\Microsoft\Windows\Temporary%20Internet%20Files\Content.IE5\9O574VVG\MS900054264%5b1%5d.mid" TargetMode="External"/><Relationship Id="rId6" Type="http://schemas.openxmlformats.org/officeDocument/2006/relationships/image" Target="../media/image31.png"/><Relationship Id="rId5" Type="http://schemas.openxmlformats.org/officeDocument/2006/relationships/image" Target="../media/image30.wmf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nna\AppData\Local\Microsoft\Windows\Temporary%20Internet%20Files\Content.IE5\REDRMWAY\MS900054270%5b1%5d.mid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nna\AppData\Local\Microsoft\Windows\Temporary%20Internet%20Files\Content.IE5\DA25AVPI\MS900054307%5b1%5d.mid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nna\AppData\Local\Microsoft\Windows\Temporary%20Internet%20Files\Content.IE5\9O574VVG\MS900054307%5b1%5d.mid" TargetMode="External"/><Relationship Id="rId1" Type="http://schemas.openxmlformats.org/officeDocument/2006/relationships/audio" Target="file:///C:\Users\Anna\AppData\Local\Microsoft\Windows\Temporary%20Internet%20Files\Content.IE5\9O574VVG\MS900054264%5b1%5d.mid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nna\AppData\Local\Microsoft\Windows\Temporary%20Internet%20Files\Content.IE5\REDRMWAY\MS900054265%5b1%5d.mid" TargetMode="External"/><Relationship Id="rId1" Type="http://schemas.openxmlformats.org/officeDocument/2006/relationships/audio" Target="file:///C:\Users\Anna\AppData\Local\Microsoft\Windows\Temporary%20Internet%20Files\Content.IE5\0EDW0KNM\MS900054265%5b1%5d.mid" TargetMode="Externa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nna\AppData\Local\Microsoft\Windows\Temporary%20Internet%20Files\Content.IE5\0EDW0KNM\MS900054264%5b1%5d.mid" TargetMode="External"/><Relationship Id="rId1" Type="http://schemas.openxmlformats.org/officeDocument/2006/relationships/audio" Target="file:///C:\Users\Anna\AppData\Local\Microsoft\Windows\Temporary%20Internet%20Files\Content.IE5\REDRMWAY\MS900054270%5b1%5d.mid" TargetMode="Externa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nna\AppData\Local\Microsoft\Windows\Temporary%20Internet%20Files\Content.IE5\9O574VVG\MS900054307%5b1%5d.mid" TargetMode="External"/><Relationship Id="rId1" Type="http://schemas.openxmlformats.org/officeDocument/2006/relationships/audio" Target="file:///C:\Users\Anna\AppData\Local\Microsoft\Windows\Temporary%20Internet%20Files\Content.IE5\DA25AVPI\MS900054307%5b1%5d.mid" TargetMode="Externa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audio" Target="file:///C:\Users\Anna\AppData\Local\Microsoft\Windows\Temporary%20Internet%20Files\Content.IE5\DA25AVPI\MS900054270%5b1%5d.mid" TargetMode="External"/><Relationship Id="rId7" Type="http://schemas.openxmlformats.org/officeDocument/2006/relationships/image" Target="../media/image22.wmf"/><Relationship Id="rId2" Type="http://schemas.openxmlformats.org/officeDocument/2006/relationships/audio" Target="file:///C:\Users\Anna\AppData\Local\Microsoft\Windows\Temporary%20Internet%20Files\Content.IE5\9O574VVG\MS900054264%5b1%5d.mid" TargetMode="External"/><Relationship Id="rId1" Type="http://schemas.openxmlformats.org/officeDocument/2006/relationships/audio" Target="file:///C:\Users\Anna\AppData\Local\Microsoft\Windows\Temporary%20Internet%20Files\Content.IE5\REDRMWAY\MS910219649%5b1%5d.wav" TargetMode="Externa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VIKINGS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SCHOOL PROJECT CREATED BY FINN O’BRIEN</a:t>
            </a:r>
            <a:endParaRPr lang="en-GB" dirty="0"/>
          </a:p>
        </p:txBody>
      </p:sp>
      <p:pic>
        <p:nvPicPr>
          <p:cNvPr id="4098" name="Picture 2" descr="C:\Users\Anna\AppData\Local\Microsoft\Windows\Temporary Internet Files\Content.IE5\9O574VVG\MC900237279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2200" y="4387850"/>
            <a:ext cx="2555875" cy="1747838"/>
          </a:xfrm>
          <a:prstGeom prst="rect">
            <a:avLst/>
          </a:prstGeom>
          <a:noFill/>
        </p:spPr>
      </p:pic>
      <p:pic>
        <p:nvPicPr>
          <p:cNvPr id="5" name="MS900054265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64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Viking traders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Vikings traded all over Europe. They bought goods and materials such as </a:t>
            </a:r>
            <a:r>
              <a:rPr lang="en-GB" b="1" dirty="0" smtClean="0">
                <a:solidFill>
                  <a:srgbClr val="C00000"/>
                </a:solidFill>
              </a:rPr>
              <a:t>silver, silk, spices, wine, jewellery, glass and pottery</a:t>
            </a:r>
            <a:r>
              <a:rPr lang="en-GB" dirty="0" smtClean="0"/>
              <a:t>. They sold items such </a:t>
            </a:r>
            <a:r>
              <a:rPr lang="en-GB" b="1" dirty="0" smtClean="0">
                <a:solidFill>
                  <a:srgbClr val="C00000"/>
                </a:solidFill>
              </a:rPr>
              <a:t>as honey, tin, wheat, wool, wood, iron, fur, leather, fish </a:t>
            </a:r>
            <a:r>
              <a:rPr lang="en-GB" dirty="0" smtClean="0"/>
              <a:t>and </a:t>
            </a:r>
            <a:r>
              <a:rPr lang="en-GB" b="1" dirty="0" smtClean="0">
                <a:solidFill>
                  <a:srgbClr val="C00000"/>
                </a:solidFill>
              </a:rPr>
              <a:t>walrus ivory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7170" name="Picture 2" descr="C:\Users\Anna\AppData\Local\Microsoft\Windows\Temporary Internet Files\Content.IE5\REDRMWAY\MC900016849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24338" y="4540250"/>
            <a:ext cx="2159000" cy="1609725"/>
          </a:xfrm>
          <a:prstGeom prst="rect">
            <a:avLst/>
          </a:prstGeom>
          <a:noFill/>
        </p:spPr>
      </p:pic>
      <p:pic>
        <p:nvPicPr>
          <p:cNvPr id="5" name="MS900054270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MS900054265[1].mid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75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364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Jorvik’s</a:t>
            </a:r>
            <a:r>
              <a:rPr lang="en-GB" dirty="0" smtClean="0"/>
              <a:t> last king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10th century the English got back much of the land held by Vikings.</a:t>
            </a:r>
          </a:p>
          <a:p>
            <a:r>
              <a:rPr lang="en-GB" dirty="0" smtClean="0"/>
              <a:t> In 954, they drove out Eric </a:t>
            </a:r>
            <a:r>
              <a:rPr lang="en-GB" dirty="0" err="1" smtClean="0"/>
              <a:t>Bloodaxe</a:t>
            </a:r>
            <a:r>
              <a:rPr lang="en-GB" dirty="0" smtClean="0"/>
              <a:t>, the last </a:t>
            </a:r>
            <a:r>
              <a:rPr lang="en-GB" b="1" dirty="0" smtClean="0">
                <a:solidFill>
                  <a:srgbClr val="C00000"/>
                </a:solidFill>
              </a:rPr>
              <a:t>Viking king of </a:t>
            </a:r>
            <a:r>
              <a:rPr lang="en-GB" b="1" dirty="0" err="1" smtClean="0">
                <a:solidFill>
                  <a:srgbClr val="C00000"/>
                </a:solidFill>
              </a:rPr>
              <a:t>Jorvik</a:t>
            </a:r>
            <a:r>
              <a:rPr lang="en-GB" dirty="0" smtClean="0"/>
              <a:t>. </a:t>
            </a:r>
          </a:p>
          <a:p>
            <a:r>
              <a:rPr lang="en-GB" dirty="0" smtClean="0"/>
              <a:t>After Eric was killed in battle, the Vikings in England agreed to be ruled by England's king.</a:t>
            </a:r>
            <a:endParaRPr lang="en-GB" dirty="0"/>
          </a:p>
        </p:txBody>
      </p:sp>
      <p:pic>
        <p:nvPicPr>
          <p:cNvPr id="8195" name="Picture 3" descr="C:\Users\Anna\AppData\Local\Microsoft\Windows\Temporary Internet Files\Content.IE5\0EDW0KNM\MC900368474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4786322"/>
            <a:ext cx="1703527" cy="1773022"/>
          </a:xfrm>
          <a:prstGeom prst="rect">
            <a:avLst/>
          </a:prstGeom>
          <a:noFill/>
        </p:spPr>
      </p:pic>
      <p:pic>
        <p:nvPicPr>
          <p:cNvPr id="8" name="MS900054307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9" name="MS900054264[1].mid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23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253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THANK YOU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625609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algn="r">
              <a:buNone/>
            </a:pPr>
            <a:r>
              <a:rPr lang="en-GB" dirty="0" smtClean="0"/>
              <a:t>I hope you enjoyed my project.</a:t>
            </a:r>
          </a:p>
          <a:p>
            <a:pPr algn="r">
              <a:buNone/>
            </a:pPr>
            <a:r>
              <a:rPr lang="en-GB" dirty="0" smtClean="0"/>
              <a:t>Thank you for your attention.</a:t>
            </a:r>
          </a:p>
          <a:p>
            <a:pPr>
              <a:buNone/>
            </a:pPr>
            <a:endParaRPr lang="en-GB" dirty="0" smtClean="0"/>
          </a:p>
        </p:txBody>
      </p:sp>
      <p:pic>
        <p:nvPicPr>
          <p:cNvPr id="9222" name="Picture 6" descr="C:\Users\Anna\AppData\Local\Microsoft\Windows\Temporary Internet Files\Content.IE5\DA25AVPI\MC900440432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88" y="2838450"/>
            <a:ext cx="1828800" cy="1724025"/>
          </a:xfrm>
          <a:prstGeom prst="rect">
            <a:avLst/>
          </a:prstGeom>
          <a:noFill/>
        </p:spPr>
      </p:pic>
      <p:pic>
        <p:nvPicPr>
          <p:cNvPr id="9" name="MS900054264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" name="j0214098.wav">
            <a:hlinkClick r:id="" action="ppaction://media"/>
          </p:cNvPr>
          <p:cNvPicPr>
            <a:picLocks noRot="1" noChangeAspect="1"/>
          </p:cNvPicPr>
          <p:nvPr>
            <a:wavAudioFile r:embed="rId2" name="j0214098.wav"/>
          </p:nvPr>
        </p:nvPicPr>
        <p:blipFill>
          <a:blip r:embed="rId7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1" name="MS900069706[1].wav">
            <a:hlinkClick r:id="" action="ppaction://media"/>
          </p:cNvPr>
          <p:cNvPicPr>
            <a:picLocks noRot="1" noChangeAspect="1"/>
          </p:cNvPicPr>
          <p:nvPr>
            <a:wavAudioFile r:embed="rId3" name="MS900069706[1].wav"/>
          </p:nvPr>
        </p:nvPicPr>
        <p:blipFill>
          <a:blip r:embed="rId8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2" name="j0214098.wav">
            <a:hlinkClick r:id="" action="ppaction://media"/>
          </p:cNvPr>
          <p:cNvPicPr>
            <a:picLocks noRot="1" noChangeAspect="1"/>
          </p:cNvPicPr>
          <p:nvPr>
            <a:wavAudioFile r:embed="rId2" name="j0214098.wav"/>
          </p:nvPr>
        </p:nvPicPr>
        <p:blipFill>
          <a:blip r:embed="rId9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53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253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74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390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 USED THE BBC WEBSITE TO GATHER ALL THE FACTS.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1029" name="Picture 5" descr="C:\Users\Anna\AppData\Local\Microsoft\Windows\Temporary Internet Files\Content.IE5\REDRMWAY\MC910217125[1].wm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2571800" y="0"/>
            <a:ext cx="1863547" cy="1826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Anna\AppData\Local\Microsoft\Windows\Temporary Internet Files\Content.IE5\0EDW0KNM\MC900088732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3214686"/>
            <a:ext cx="3643338" cy="2928958"/>
          </a:xfrm>
          <a:prstGeom prst="rect">
            <a:avLst/>
          </a:prstGeom>
          <a:noFill/>
        </p:spPr>
      </p:pic>
      <p:pic>
        <p:nvPicPr>
          <p:cNvPr id="6" name="MS900054270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 AM GOING TO TELL YOU...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Who  the Vikings were</a:t>
            </a: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Family life</a:t>
            </a: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Vikings at sea and Viking riders</a:t>
            </a: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Viking towns and homes</a:t>
            </a: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Religion and legends</a:t>
            </a: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Viking trade </a:t>
            </a: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happened to the Vikings?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 descr="C:\Users\Anna\AppData\Local\Microsoft\Windows\Temporary Internet Files\Content.IE5\REDRMWAY\MC91021712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500438"/>
            <a:ext cx="1863725" cy="18256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2274838"/>
            <a:ext cx="64294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Where did the Vikings come from?</a:t>
            </a:r>
          </a:p>
          <a:p>
            <a:pPr algn="just"/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Vikings came from three countries of </a:t>
            </a:r>
            <a:r>
              <a:rPr lang="en-GB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Scandinavia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GB" sz="2800" b="1" dirty="0" smtClean="0">
                <a:solidFill>
                  <a:srgbClr val="C00000"/>
                </a:solidFill>
              </a:rPr>
              <a:t>Denmark, Norway 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GB" sz="2800" b="1" dirty="0" smtClean="0">
                <a:solidFill>
                  <a:srgbClr val="C00000"/>
                </a:solidFill>
              </a:rPr>
              <a:t>Sweden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The name 'Viking' comes from a language called 'Old Norse' and means 'a pirate raid'. People who went off raiding in ships were said to be 'going Viking'.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101" name="Picture 5" descr="C:\Users\Anna\AppData\Local\Microsoft\Windows\Temporary Internet Files\Content.IE5\DA25AVPI\MC90035881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7674" y="146150"/>
            <a:ext cx="2786082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MS900054307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23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Family life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Most Viking men were </a:t>
            </a:r>
            <a:r>
              <a:rPr lang="en-GB" sz="3000" b="1" dirty="0" smtClean="0">
                <a:solidFill>
                  <a:srgbClr val="C00000"/>
                </a:solidFill>
              </a:rPr>
              <a:t>good handymen </a:t>
            </a:r>
            <a:r>
              <a:rPr lang="en-GB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some had special skills. There were </a:t>
            </a:r>
            <a:r>
              <a:rPr lang="en-GB" sz="3000" b="1" dirty="0" smtClean="0">
                <a:solidFill>
                  <a:srgbClr val="C00000"/>
                </a:solidFill>
              </a:rPr>
              <a:t>boat-builders</a:t>
            </a:r>
            <a:r>
              <a:rPr lang="en-GB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en-GB" sz="3000" b="1" dirty="0" smtClean="0">
                <a:solidFill>
                  <a:srgbClr val="C00000"/>
                </a:solidFill>
              </a:rPr>
              <a:t>potters, leather-workers </a:t>
            </a:r>
            <a:r>
              <a:rPr lang="en-GB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en-GB" sz="3000" b="1" dirty="0" smtClean="0">
                <a:solidFill>
                  <a:srgbClr val="C00000"/>
                </a:solidFill>
              </a:rPr>
              <a:t> smiths</a:t>
            </a:r>
            <a:r>
              <a:rPr lang="en-GB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Most Viking men knew how to handle a boat. And most could fight if they had to, to protect the family.</a:t>
            </a:r>
          </a:p>
          <a:p>
            <a:endParaRPr lang="en-GB" sz="3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Women </a:t>
            </a:r>
            <a:r>
              <a:rPr lang="en-GB" sz="3000" b="1" dirty="0" smtClean="0">
                <a:solidFill>
                  <a:srgbClr val="C00000"/>
                </a:solidFill>
              </a:rPr>
              <a:t>baked bread</a:t>
            </a:r>
            <a:r>
              <a:rPr lang="en-GB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They did spinning and weaving  turning sheep wool into cloth. They looked after the children, made the family's clothes and cooked two meals a day. On the farm, women milked the cows and made cheese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MS900054264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MS900054307[1].mid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53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223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VIKINGS AT SEA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28662" y="2786058"/>
            <a:ext cx="68580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Viking ships</a:t>
            </a:r>
          </a:p>
          <a:p>
            <a:endParaRPr lang="en-GB" sz="2400" dirty="0" smtClean="0"/>
          </a:p>
          <a:p>
            <a:r>
              <a:rPr lang="en-GB" sz="2400" dirty="0" smtClean="0"/>
              <a:t>The Vikings built fast ships for  wars. These ships were </a:t>
            </a:r>
            <a:r>
              <a:rPr lang="en-GB" sz="2400" b="1" dirty="0" smtClean="0"/>
              <a:t>'</a:t>
            </a:r>
            <a:r>
              <a:rPr lang="en-GB" sz="2400" b="1" dirty="0" smtClean="0">
                <a:solidFill>
                  <a:srgbClr val="C00000"/>
                </a:solidFill>
              </a:rPr>
              <a:t>dragon-ships' </a:t>
            </a:r>
            <a:r>
              <a:rPr lang="en-GB" sz="2400" dirty="0" smtClean="0"/>
              <a:t>or</a:t>
            </a:r>
            <a:r>
              <a:rPr lang="en-GB" sz="2400" b="1" dirty="0" smtClean="0">
                <a:solidFill>
                  <a:srgbClr val="C00000"/>
                </a:solidFill>
              </a:rPr>
              <a:t> '</a:t>
            </a:r>
            <a:r>
              <a:rPr lang="en-GB" sz="2400" b="1" dirty="0" err="1" smtClean="0">
                <a:solidFill>
                  <a:srgbClr val="C00000"/>
                </a:solidFill>
              </a:rPr>
              <a:t>longships</a:t>
            </a:r>
            <a:r>
              <a:rPr lang="en-GB" sz="2400" dirty="0" err="1" smtClean="0">
                <a:solidFill>
                  <a:srgbClr val="C00000"/>
                </a:solidFill>
              </a:rPr>
              <a:t>'</a:t>
            </a:r>
            <a:r>
              <a:rPr lang="en-GB" sz="2400" dirty="0" smtClean="0">
                <a:solidFill>
                  <a:srgbClr val="C00000"/>
                </a:solidFill>
              </a:rPr>
              <a:t>. </a:t>
            </a:r>
            <a:r>
              <a:rPr lang="en-GB" sz="2400" dirty="0" smtClean="0"/>
              <a:t>Viking </a:t>
            </a:r>
            <a:r>
              <a:rPr lang="en-GB" sz="2400" dirty="0" err="1" smtClean="0"/>
              <a:t>longships</a:t>
            </a:r>
            <a:r>
              <a:rPr lang="en-GB" sz="2400" dirty="0" smtClean="0"/>
              <a:t> could sail in shallow water. So they could travel up rivers as well as across the sea. In a raid, a ship could be hauled up on a beach. The Vikings could jump out and start fighting, and then run away if they were chased.</a:t>
            </a:r>
            <a:endParaRPr lang="en-GB" sz="2400" dirty="0"/>
          </a:p>
        </p:txBody>
      </p:sp>
      <p:pic>
        <p:nvPicPr>
          <p:cNvPr id="5" name="Picture 2" descr="C:\Users\Anna\AppData\Local\Microsoft\Windows\Temporary Internet Files\Content.IE5\9O574VVG\MC90008939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1912939"/>
            <a:ext cx="4143404" cy="1516062"/>
          </a:xfrm>
          <a:prstGeom prst="rect">
            <a:avLst/>
          </a:prstGeom>
          <a:noFill/>
        </p:spPr>
      </p:pic>
      <p:pic>
        <p:nvPicPr>
          <p:cNvPr id="7" name="MS900054265[1].mid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935413"/>
            <a:ext cx="304800" cy="304800"/>
          </a:xfrm>
          <a:prstGeom prst="rect">
            <a:avLst/>
          </a:prstGeom>
        </p:spPr>
      </p:pic>
      <p:pic>
        <p:nvPicPr>
          <p:cNvPr id="8" name="MS900054265[1].mid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64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364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VIKING </a:t>
            </a:r>
            <a:r>
              <a:rPr lang="en-GB" smtClean="0"/>
              <a:t>TOWN - JORVIK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Vikings captured the northern English city of  York in 866. Once the Roman stronghold of </a:t>
            </a:r>
            <a:r>
              <a:rPr lang="en-GB" dirty="0" err="1" smtClean="0"/>
              <a:t>Eboracum</a:t>
            </a:r>
            <a:r>
              <a:rPr lang="en-GB" dirty="0" smtClean="0"/>
              <a:t>, and later the capital of the English kingdom of Northumbria, it became Viking </a:t>
            </a:r>
            <a:r>
              <a:rPr lang="en-GB" b="1" dirty="0" smtClean="0">
                <a:solidFill>
                  <a:srgbClr val="C00000"/>
                </a:solidFill>
              </a:rPr>
              <a:t>'</a:t>
            </a:r>
            <a:r>
              <a:rPr lang="en-GB" b="1" dirty="0" err="1" smtClean="0">
                <a:solidFill>
                  <a:srgbClr val="C00000"/>
                </a:solidFill>
              </a:rPr>
              <a:t>Jorvik</a:t>
            </a:r>
            <a:r>
              <a:rPr lang="en-GB" b="1" dirty="0" smtClean="0">
                <a:solidFill>
                  <a:srgbClr val="C00000"/>
                </a:solidFill>
              </a:rPr>
              <a:t>'</a:t>
            </a:r>
            <a:r>
              <a:rPr lang="en-GB" dirty="0" smtClean="0"/>
              <a:t>. Viking farmers settled on land around the city. 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098" name="Picture 2" descr="C:\Users\Anna\AppData\Local\Microsoft\Windows\Temporary Internet Files\Content.IE5\0EDW0KNM\MC900358927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4500570"/>
            <a:ext cx="1828800" cy="1829714"/>
          </a:xfrm>
          <a:prstGeom prst="rect">
            <a:avLst/>
          </a:prstGeom>
          <a:noFill/>
        </p:spPr>
      </p:pic>
      <p:pic>
        <p:nvPicPr>
          <p:cNvPr id="5" name="MS900054270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MS900054264[1].mid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75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253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Viking homes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Viking houses were built of wood, stone or blocks of turf. The houses were long box-shaped with sloping thatched or turf roofs.</a:t>
            </a:r>
          </a:p>
          <a:p>
            <a:r>
              <a:rPr lang="en-GB" dirty="0" smtClean="0"/>
              <a:t> Most houses had just one room. </a:t>
            </a:r>
          </a:p>
          <a:p>
            <a:r>
              <a:rPr lang="en-GB" dirty="0" smtClean="0"/>
              <a:t>Rich people's farmhouses might have a small entrance hall, a large main room, a kitchen, a bedroom and a store room. </a:t>
            </a:r>
          </a:p>
          <a:p>
            <a:r>
              <a:rPr lang="en-GB" dirty="0" smtClean="0"/>
              <a:t>In a Viking town, houses were crowded close together along narrow street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5123" name="Picture 3" descr="C:\Users\Anna\AppData\Local\Microsoft\Windows\Temporary Internet Files\Content.IE5\REDRMWAY\MC900022653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0"/>
            <a:ext cx="1249070" cy="1372601"/>
          </a:xfrm>
          <a:prstGeom prst="rect">
            <a:avLst/>
          </a:prstGeom>
          <a:noFill/>
        </p:spPr>
      </p:pic>
      <p:pic>
        <p:nvPicPr>
          <p:cNvPr id="7" name="MS900054307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8" name="MS900054307[1].mid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23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223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Religion and Norse myths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the Vikings came to Britain, they had their own pagan religion. </a:t>
            </a:r>
          </a:p>
          <a:p>
            <a:r>
              <a:rPr lang="en-GB" dirty="0" smtClean="0"/>
              <a:t>They worshipped </a:t>
            </a:r>
            <a:r>
              <a:rPr lang="en-GB" b="1" dirty="0" smtClean="0">
                <a:solidFill>
                  <a:srgbClr val="C00000"/>
                </a:solidFill>
              </a:rPr>
              <a:t>many gods</a:t>
            </a:r>
            <a:r>
              <a:rPr lang="en-GB" dirty="0" smtClean="0"/>
              <a:t>.</a:t>
            </a:r>
          </a:p>
          <a:p>
            <a:r>
              <a:rPr lang="en-GB" dirty="0" smtClean="0"/>
              <a:t> The old stories they told about gods, giants and monsters are known as Norse myths.</a:t>
            </a:r>
            <a:endParaRPr lang="en-GB" dirty="0"/>
          </a:p>
        </p:txBody>
      </p:sp>
      <p:pic>
        <p:nvPicPr>
          <p:cNvPr id="5" name="MS910219649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MS910219649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149" name="Picture 5" descr="C:\Users\Anna\AppData\Local\Microsoft\Windows\Temporary Internet Files\Content.IE5\0EDW0KNM\MC900445098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14744" y="4500570"/>
            <a:ext cx="1544422" cy="1663294"/>
          </a:xfrm>
          <a:prstGeom prst="rect">
            <a:avLst/>
          </a:prstGeom>
          <a:noFill/>
        </p:spPr>
      </p:pic>
      <p:pic>
        <p:nvPicPr>
          <p:cNvPr id="10" name="MS900054264[1].mid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1" name="MS900054264[1].mid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2" name="MS900054270[1].mid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8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53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253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5253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69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69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4775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235</TotalTime>
  <Words>563</Words>
  <Application>Microsoft Office PowerPoint</Application>
  <PresentationFormat>On-screen Show (4:3)</PresentationFormat>
  <Paragraphs>47</Paragraphs>
  <Slides>12</Slides>
  <Notes>1</Notes>
  <HiddenSlides>0</HiddenSlides>
  <MMClips>24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THE VIKINGS </vt:lpstr>
      <vt:lpstr>Slide 2</vt:lpstr>
      <vt:lpstr>I AM GOING TO TELL YOU...</vt:lpstr>
      <vt:lpstr>Slide 4</vt:lpstr>
      <vt:lpstr>Family life</vt:lpstr>
      <vt:lpstr>VIKINGS AT SEA </vt:lpstr>
      <vt:lpstr>VIKING TOWN - JORVIK </vt:lpstr>
      <vt:lpstr>Viking homes </vt:lpstr>
      <vt:lpstr>Religion and Norse myths </vt:lpstr>
      <vt:lpstr>Viking traders </vt:lpstr>
      <vt:lpstr>Jorvik’s last king 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VIKINGS SCHOOL PROJECT BY FINN O’BRIEN</dc:title>
  <dc:creator>Anna</dc:creator>
  <cp:lastModifiedBy>Teacher</cp:lastModifiedBy>
  <cp:revision>38</cp:revision>
  <dcterms:created xsi:type="dcterms:W3CDTF">2013-03-06T22:48:11Z</dcterms:created>
  <dcterms:modified xsi:type="dcterms:W3CDTF">2013-03-15T12:02:06Z</dcterms:modified>
</cp:coreProperties>
</file>