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79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BDC68B-4B9D-49AB-9506-546C8413789E}" type="datetimeFigureOut">
              <a:rPr lang="en-US" smtClean="0"/>
              <a:pPr/>
              <a:t>2/6/2013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6370BC-6CEF-4381-BE4D-0B6DC3DAAF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2606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0301D-6033-4153-987C-7F9AA6AB5669}" type="datetime1">
              <a:rPr lang="en-US" smtClean="0"/>
              <a:pPr/>
              <a:t>2/6/2013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Hannah Widdison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DAD44-8860-4160-8500-FBAD64C4DDA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72536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F5F77-DC5F-4ACF-81A7-51F68E5C9420}" type="datetime1">
              <a:rPr lang="en-US" smtClean="0"/>
              <a:pPr/>
              <a:t>2/6/2013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Hannah Widdison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DAD44-8860-4160-8500-FBAD64C4DDA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48840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8D82E-0313-4EC6-A84A-FCA2F5E287DD}" type="datetime1">
              <a:rPr lang="en-US" smtClean="0"/>
              <a:pPr/>
              <a:t>2/6/2013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Hannah Widdison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DAD44-8860-4160-8500-FBAD64C4DDA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4186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1187B-0DAE-47FD-8D2F-1A9FAA3AB0BC}" type="datetime1">
              <a:rPr lang="en-US" smtClean="0"/>
              <a:pPr/>
              <a:t>2/6/2013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Hannah Widdison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DAD44-8860-4160-8500-FBAD64C4DDA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24010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62FCF-9B63-4E0D-8140-C5DA087EB545}" type="datetime1">
              <a:rPr lang="en-US" smtClean="0"/>
              <a:pPr/>
              <a:t>2/6/2013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Hannah Widdison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DAD44-8860-4160-8500-FBAD64C4DDA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26563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49A1C-35F5-404A-A70B-E643E825C802}" type="datetime1">
              <a:rPr lang="en-US" smtClean="0"/>
              <a:pPr/>
              <a:t>2/6/2013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Hannah Widdison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DAD44-8860-4160-8500-FBAD64C4DDA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8866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CEFF3-AE70-44DB-BB02-AB9E6F61125B}" type="datetime1">
              <a:rPr lang="en-US" smtClean="0"/>
              <a:pPr/>
              <a:t>2/6/2013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Hannah Widdison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DAD44-8860-4160-8500-FBAD64C4DDA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79564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FE5F4-18A4-41B0-B56D-74E644B0BD9E}" type="datetime1">
              <a:rPr lang="en-US" smtClean="0"/>
              <a:pPr/>
              <a:t>2/6/2013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Hannah Widdison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DAD44-8860-4160-8500-FBAD64C4DDA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48632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7FA81-45BF-4922-BC58-280DC74B2FA7}" type="datetime1">
              <a:rPr lang="en-US" smtClean="0"/>
              <a:pPr/>
              <a:t>2/6/2013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Hannah Widdison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DAD44-8860-4160-8500-FBAD64C4DDA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2427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0C3DF-C3A3-459E-A7DF-589AAED145C8}" type="datetime1">
              <a:rPr lang="en-US" smtClean="0"/>
              <a:pPr/>
              <a:t>2/6/2013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Hannah Widdison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DAD44-8860-4160-8500-FBAD64C4DDA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63425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8141E-042E-4398-B187-5852D247384E}" type="datetime1">
              <a:rPr lang="en-US" smtClean="0"/>
              <a:pPr/>
              <a:t>2/6/2013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Hannah Widdison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DAD44-8860-4160-8500-FBAD64C4DDA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94662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AA3C3-3263-41BE-BBE9-DFBA0CDB198C}" type="datetime1">
              <a:rPr lang="en-US" smtClean="0"/>
              <a:pPr/>
              <a:t>2/6/2013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Hannah Widdison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DAD44-8860-4160-8500-FBAD64C4DDA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68636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hyperlink" Target="http://www.businessdictionary.com/definition/develop.html" TargetMode="External"/><Relationship Id="rId7" Type="http://schemas.openxmlformats.org/officeDocument/2006/relationships/hyperlink" Target="http://www.google.co.uk/url?sa=i&amp;rct=j&amp;q=early+telephone&amp;source=images&amp;cd=&amp;cad=rja&amp;docid=9eiZo6UKziEGYM&amp;tbnid=2ogymkx4cObVjM:&amp;ved=0CAUQjRw&amp;url=http://en.wikipedia.org/wiki/Telephone&amp;ei=XaQEUb_4NsvLtAaM5oGYDw&amp;bvm=bv.41524429,d.Yms&amp;psig=AFQjCNGA1Gz_BLReGoe8GMkAF_Z-XZ0W0Q&amp;ust=1359345118265814" TargetMode="External"/><Relationship Id="rId2" Type="http://schemas.openxmlformats.org/officeDocument/2006/relationships/hyperlink" Target="http://www.businessdictionary.com/definition/individual.html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businessdictionary.com/definition/foundation.html" TargetMode="External"/><Relationship Id="rId5" Type="http://schemas.openxmlformats.org/officeDocument/2006/relationships/hyperlink" Target="http://www.businessdictionary.com/definition/build.html" TargetMode="External"/><Relationship Id="rId4" Type="http://schemas.openxmlformats.org/officeDocument/2006/relationships/hyperlink" Target="http://www.businessdictionary.com/definition/manufacturer.html" TargetMode="External"/><Relationship Id="rId9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hyperlink" Target="http://www.google.co.uk/url?sa=i&amp;rct=j&amp;q=alexander+graham+bell&amp;source=images&amp;cd=&amp;cad=rja&amp;docid=UPNYXxsFiRebvM&amp;tbnid=wqfIpynDgYajRM:&amp;ved=0CAUQjRw&amp;url=http://www.biography.com/people/alexander-graham-bell-9205497&amp;ei=K6UEUYDYIoW0tAaFsYHwBw&amp;bvm=bv.41524429,d.Yms&amp;psig=AFQjCNEuKaxgzvVgtnesejF5vhzaAx7eag&amp;ust=135934532397947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.uk/url?sa=i&amp;rct=j&amp;q=alexander+graham+bell&amp;source=images&amp;cd=&amp;cad=rja&amp;docid=ESNZrkruOCE7QM&amp;tbnid=BURsClXcPzACoM:&amp;ved=0CAUQjRw&amp;url=http://www.spartacus.schoolnet.co.uk/USAbellAG.htm&amp;ei=K6UEUYDYIoW0tAaFsYHwBw&amp;bvm=bv.41524429,d.Yms&amp;psig=AFQjCNEuKaxgzvVgtnesejF5vhzaAx7eag&amp;ust=1359345323979478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://www.google.co.uk/url?sa=i&amp;rct=j&amp;q=alexander+graham+bell&amp;source=images&amp;cd=&amp;cad=rja&amp;docid=n5y2aZNXB3K80M&amp;tbnid=6Hi4sWZTWORvfM:&amp;ved=0CAUQjRw&amp;url=http://it.wikipedia.org/wiki/File:Sm_alexander_graham_bell_12.jpg&amp;ei=K6UEUYDYIoW0tAaFsYHwBw&amp;bvm=bv.41524429,d.Yms&amp;psig=AFQjCNEuKaxgzvVgtnesejF5vhzaAx7eag&amp;ust=1359345323979478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.uk/url?sa=i&amp;rct=j&amp;q=alexander+graham+bell+and+thomas+watson+&amp;source=images&amp;cd=&amp;cad=rja&amp;docid=m0vFHLQXSmGhIM&amp;tbnid=WAWSRSFD2VYzVM:&amp;ved=0CAUQjRw&amp;url=http://gardenofpraise.com/agbell.htm&amp;ei=zKYEUeybE4XQsgbDi4D4BQ&amp;bvm=bv.41524429,d.Yms&amp;psig=AFQjCNGuy3XvKaDNACVhuKWaZzckwMLCkw&amp;ust=1359345740704723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.uk/url?sa=i&amp;rct=j&amp;q=bell+telephone+company+1876&amp;source=images&amp;cd=&amp;cad=rja&amp;docid=rjv3_J6M0KkW4M&amp;tbnid=mRVEdx6cqEdquM:&amp;ved=0CAUQjRw&amp;url=http://thephonebooth.com/equipment/telephone-story/1876_2.html&amp;ei=fqoEUdOCMIbetAa4o4GIBg&amp;bvm=bv.41524429,d.Yms&amp;psig=AFQjCNGkpLuOeOKUYrcQXWcLycx5iqlrxQ&amp;ust=1359346687207433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o.uk/url?sa=i&amp;rct=j&amp;q=connecticut+telephone+bell+company&amp;source=images&amp;cd=&amp;cad=rja&amp;docid=Ywuh5M6dkkSfNM&amp;tbnid=PRLv3jPuEVfxdM:&amp;ved=0CAUQjRw&amp;url=http://scripophily.net/contelcom.html&amp;ei=GbcEUf2BEMTMsgbHgYGQCg&amp;bvm=bv.41524429,d.Yms&amp;psig=AFQjCNG3n5D8Nx381C49JQBFCioMz9uq1w&amp;ust=1359349914026929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alexander+graham+bell+with+money&amp;source=images&amp;cd=&amp;cad=rja&amp;docid=SG1SL2IpLzxWVM&amp;tbnid=ojD_s1KK5yXpLM:&amp;ved=0CAUQjRw&amp;url=http://www.omg-facts.com/lastmonth/55&amp;ei=3rIEUfbgHMbKswaYyYHIDw&amp;bvm=bv.41524429,d.Yms&amp;psig=AFQjCNGbGsGwNeVgcEJ1IVWcQlIs2WdBqA&amp;ust=1359348831053604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co.uk/url?sa=i&amp;rct=j&amp;q=the+telephone&amp;source=images&amp;cd=&amp;cad=rja&amp;docid=sk98liOmZyOLXM&amp;tbnid=1nRFBCXrhEUz3M:&amp;ved=0CAUQjRw&amp;url=http://www.beatriceco.com/bti/porticus/bell/the_att_telephone_story.html&amp;ei=qLMEUYL0JYLXtAbs-YCIDw&amp;bvm=bv.41524429,d.Yms&amp;psig=AFQjCNEUIeXTBzrom5VziRcGJ3HQIDz_Rg&amp;ust=1359349033008326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.uk/url?sa=i&amp;rct=j&amp;q=new+mobile+phones+2013&amp;source=images&amp;cd=&amp;cad=rja&amp;docid=2LCOxLodg-BuiM&amp;tbnid=ERGBrQnr3PNEpM:&amp;ved=0CAUQjRw&amp;url=http://www.cellphonebeat.com/archives/201209/&amp;ei=ErUEUaCLM9D5sgbB2YHwDQ&amp;bvm=bv.41524429,d.Yms&amp;psig=AFQjCNGJ3Yrevx3__2_ljtJNcApCmwiznA&amp;ust=1359349395142274" TargetMode="External"/><Relationship Id="rId3" Type="http://schemas.openxmlformats.org/officeDocument/2006/relationships/image" Target="../media/image12.jpeg"/><Relationship Id="rId7" Type="http://schemas.openxmlformats.org/officeDocument/2006/relationships/image" Target="../media/image14.jpeg"/><Relationship Id="rId2" Type="http://schemas.openxmlformats.org/officeDocument/2006/relationships/hyperlink" Target="http://www.google.co.uk/url?sa=i&amp;rct=j&amp;q=new+mobile+phones&amp;source=images&amp;cd=&amp;cad=rja&amp;docid=HNAfKAGFI_oghM&amp;tbnid=5XHyeLvr0Y98bM:&amp;ved=0CAUQjRw&amp;url=http://www.priceninfo.com/Glass-Mobile-Phone-Price-In-India%7C-Concept-Phone&amp;ei=G7QEUeyBNILZtQahhoCIDA&amp;bvm=bv.41524429,d.Yms&amp;psig=AFQjCNEm1Ac_GW7UIVDcylUH07sTa24FkQ&amp;ust=135934914820434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.uk/url?sa=i&amp;rct=j&amp;q=new+mobile+phones&amp;source=images&amp;cd=&amp;cad=rja&amp;docid=qz6HzpMYY_vdEM&amp;tbnid=HIKG9VjwfEC_xM:&amp;ved=0CAUQjRw&amp;url=http://www.dialaphone.co.uk/blog/2010/04/14/sony-ericsson-announce-two-new-walkman-mobile-phones/&amp;ei=G7QEUeyBNILZtQahhoCIDA&amp;bvm=bv.41524429,d.Yms&amp;psig=AFQjCNEm1Ac_GW7UIVDcylUH07sTa24FkQ&amp;ust=1359349148204344" TargetMode="External"/><Relationship Id="rId5" Type="http://schemas.openxmlformats.org/officeDocument/2006/relationships/image" Target="../media/image13.jpeg"/><Relationship Id="rId4" Type="http://schemas.openxmlformats.org/officeDocument/2006/relationships/hyperlink" Target="http://www.google.co.uk/url?sa=i&amp;rct=j&amp;q=new+mobile+phones&amp;source=images&amp;cd=&amp;cad=rja&amp;docid=3z0x_wrzrhlLKM&amp;tbnid=1M5IrWTiUler1M:&amp;ved=0CAUQjRw&amp;url=http://nokiandtech.com/category/devices-history/mobile-phones-year-2005/&amp;ei=G7QEUeyBNILZtQahhoCIDA&amp;bvm=bv.41524429,d.Yms&amp;psig=AFQjCNEm1Ac_GW7UIVDcylUH07sTa24FkQ&amp;ust=1359349148204344" TargetMode="External"/><Relationship Id="rId9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5841" y="457200"/>
            <a:ext cx="7772400" cy="586740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R BERKLEY" pitchFamily="2" charset="0"/>
                <a:hlinkClick r:id="rId2"/>
              </a:rPr>
              <a:t>Individual</a:t>
            </a:r>
            <a:r>
              <a:rPr lang="en-US" sz="2400" dirty="0">
                <a:latin typeface="AR BERKLEY" pitchFamily="2" charset="0"/>
              </a:rPr>
              <a:t> who is the first to </a:t>
            </a:r>
            <a:r>
              <a:rPr lang="en-US" sz="2400" dirty="0">
                <a:latin typeface="AR BERKLEY" pitchFamily="2" charset="0"/>
                <a:hlinkClick r:id="rId3"/>
              </a:rPr>
              <a:t>develop</a:t>
            </a:r>
            <a:r>
              <a:rPr lang="en-US" sz="2400" dirty="0">
                <a:latin typeface="AR BERKLEY" pitchFamily="2" charset="0"/>
              </a:rPr>
              <a:t> or </a:t>
            </a:r>
            <a:r>
              <a:rPr lang="en-US" sz="2400" dirty="0">
                <a:latin typeface="AR BERKLEY" pitchFamily="2" charset="0"/>
                <a:hlinkClick r:id="rId4"/>
              </a:rPr>
              <a:t>manufacturer</a:t>
            </a:r>
            <a:r>
              <a:rPr lang="en-US" sz="2400" dirty="0">
                <a:latin typeface="AR BERKLEY" pitchFamily="2" charset="0"/>
              </a:rPr>
              <a:t> something. An inventor may invent something totally from scratch or may </a:t>
            </a:r>
            <a:r>
              <a:rPr lang="en-US" sz="2400" dirty="0">
                <a:latin typeface="AR BERKLEY" pitchFamily="2" charset="0"/>
                <a:hlinkClick r:id="rId5"/>
              </a:rPr>
              <a:t>build</a:t>
            </a:r>
            <a:r>
              <a:rPr lang="en-US" sz="2400" dirty="0">
                <a:latin typeface="AR BERKLEY" pitchFamily="2" charset="0"/>
              </a:rPr>
              <a:t> upon an already established </a:t>
            </a:r>
            <a:r>
              <a:rPr lang="en-US" sz="2400" dirty="0">
                <a:latin typeface="AR BERKLEY" pitchFamily="2" charset="0"/>
                <a:hlinkClick r:id="rId6"/>
              </a:rPr>
              <a:t>foundation</a:t>
            </a:r>
            <a:r>
              <a:rPr lang="en-US" sz="2400" dirty="0" smtClean="0">
                <a:latin typeface="AR BERKLEY" pitchFamily="2" charset="0"/>
              </a:rPr>
              <a:t>.</a:t>
            </a:r>
            <a:r>
              <a:rPr lang="en-US" dirty="0" smtClean="0">
                <a:latin typeface="AR BERKLEY" pitchFamily="2" charset="0"/>
              </a:rPr>
              <a:t/>
            </a:r>
            <a:br>
              <a:rPr lang="en-US" dirty="0" smtClean="0">
                <a:latin typeface="AR BERKLEY" pitchFamily="2" charset="0"/>
              </a:rPr>
            </a:br>
            <a:r>
              <a:rPr lang="en-US" dirty="0" smtClean="0">
                <a:latin typeface="AR BERKLEY" pitchFamily="2" charset="0"/>
              </a:rPr>
              <a:t/>
            </a:r>
            <a:br>
              <a:rPr lang="en-US" dirty="0" smtClean="0">
                <a:latin typeface="AR BERKLEY" pitchFamily="2" charset="0"/>
              </a:rPr>
            </a:br>
            <a:r>
              <a:rPr lang="en-US" dirty="0">
                <a:latin typeface="AR BERKLEY" pitchFamily="2" charset="0"/>
              </a:rPr>
              <a:t/>
            </a:r>
            <a:br>
              <a:rPr lang="en-US" dirty="0">
                <a:latin typeface="AR BERKLEY" pitchFamily="2" charset="0"/>
              </a:rPr>
            </a:br>
            <a:r>
              <a:rPr lang="en-US" dirty="0" smtClean="0">
                <a:latin typeface="AR BERKLEY" pitchFamily="2" charset="0"/>
              </a:rPr>
              <a:t/>
            </a:r>
            <a:br>
              <a:rPr lang="en-US" dirty="0" smtClean="0">
                <a:latin typeface="AR BERKLEY" pitchFamily="2" charset="0"/>
              </a:rPr>
            </a:br>
            <a:r>
              <a:rPr lang="en-US" dirty="0">
                <a:latin typeface="AR BERKLEY" pitchFamily="2" charset="0"/>
              </a:rPr>
              <a:t/>
            </a:r>
            <a:br>
              <a:rPr lang="en-US" dirty="0">
                <a:latin typeface="AR BERKLEY" pitchFamily="2" charset="0"/>
              </a:rPr>
            </a:br>
            <a:r>
              <a:rPr lang="en-US" dirty="0" smtClean="0">
                <a:latin typeface="AR BERKLEY" pitchFamily="2" charset="0"/>
              </a:rPr>
              <a:t>Who invented the telephone?</a:t>
            </a:r>
            <a:endParaRPr lang="en-US" dirty="0">
              <a:latin typeface="AR BERKLEY" pitchFamily="2" charset="0"/>
            </a:endParaRPr>
          </a:p>
        </p:txBody>
      </p:sp>
      <p:pic>
        <p:nvPicPr>
          <p:cNvPr id="1026" name="Picture 2" descr="http://upload.wikimedia.org/wikipedia/commons/thumb/4/48/ChampaignCountyHistoricalMuseum_20080301_4271.jpg/170px-ChampaignCountyHistoricalMuseum_20080301_4271.jpg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743200"/>
            <a:ext cx="1268224" cy="213360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  <a:softEdge rad="317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t2.gstatic.com/images?q=tbn:ANd9GcRz3SQTUiUo9JqvKfZ8f3Wx3b18XzZDyNGjkXlSIU_NxU5N1vvwKw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726788"/>
            <a:ext cx="2133600" cy="2133601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Hannah </a:t>
            </a:r>
            <a:r>
              <a:rPr lang="en-US" dirty="0" err="1" smtClean="0"/>
              <a:t>Widdison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6140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  <a:latin typeface="AR BERKLEY" pitchFamily="2" charset="0"/>
              </a:rPr>
              <a:t>Alexander Graham Bell</a:t>
            </a:r>
            <a:endParaRPr lang="en-US" dirty="0">
              <a:latin typeface="AR BERKLEY" pitchFamily="2" charset="0"/>
            </a:endParaRPr>
          </a:p>
        </p:txBody>
      </p:sp>
      <p:pic>
        <p:nvPicPr>
          <p:cNvPr id="2050" name="Picture 2" descr="http://www.biography.com/imported/images/Biography/Images/Profiles/B/Alexander-Graham-Bell-9205497-2-402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447800"/>
            <a:ext cx="3829050" cy="3829051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upload.wikimedia.org/wikipedia/commons/2/21/Sm_alexander_graham_bell_12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48399" y="1538285"/>
            <a:ext cx="2508955" cy="3629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www.spartacus.schoolnet.co.uk/USAbellAG.jp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45672"/>
            <a:ext cx="2646854" cy="3721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4800" y="5187240"/>
            <a:ext cx="861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 BERKLEY" pitchFamily="2" charset="0"/>
              </a:rPr>
              <a:t>born in Edinburgh, Scotland on 3rd March,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 BERKLEY" pitchFamily="2" charset="0"/>
              </a:rPr>
              <a:t>1847</a:t>
            </a:r>
          </a:p>
          <a:p>
            <a:pPr algn="ctr"/>
            <a:endParaRPr lang="en-US" sz="2400" dirty="0" smtClean="0">
              <a:latin typeface="AR BERKLEY" pitchFamily="2" charset="0"/>
            </a:endParaRPr>
          </a:p>
          <a:p>
            <a:pPr algn="ctr"/>
            <a:r>
              <a:rPr lang="en-US" sz="2400" dirty="0" smtClean="0">
                <a:latin typeface="AR BERKLEY" pitchFamily="2" charset="0"/>
              </a:rPr>
              <a:t>How many years ago was that?</a:t>
            </a:r>
            <a:endParaRPr lang="en-US" sz="2400" dirty="0">
              <a:latin typeface="AR BERKLEY" pitchFamily="2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Hannah Widdison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2197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 BERKLEY" pitchFamily="2" charset="0"/>
              </a:rPr>
              <a:t>The First Telephonic Transmission</a:t>
            </a:r>
            <a:endParaRPr lang="en-US" dirty="0">
              <a:latin typeface="AR BERKLEY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343400"/>
            <a:ext cx="8229600" cy="178276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dirty="0" smtClean="0">
              <a:latin typeface="AR BERKLEY" pitchFamily="2" charset="0"/>
            </a:endParaRPr>
          </a:p>
          <a:p>
            <a:pPr marL="0" indent="0">
              <a:buNone/>
            </a:pPr>
            <a:endParaRPr lang="en-US" dirty="0">
              <a:latin typeface="AR BERKLEY" pitchFamily="2" charset="0"/>
            </a:endParaRPr>
          </a:p>
          <a:p>
            <a:pPr marL="0" indent="0">
              <a:buNone/>
            </a:pPr>
            <a:endParaRPr lang="en-US" dirty="0" smtClean="0">
              <a:latin typeface="AR BERKLEY" pitchFamily="2" charset="0"/>
            </a:endParaRPr>
          </a:p>
          <a:p>
            <a:pPr marL="0" indent="0">
              <a:buNone/>
            </a:pPr>
            <a:endParaRPr lang="en-US" dirty="0">
              <a:latin typeface="AR BERKLEY" pitchFamily="2" charset="0"/>
            </a:endParaRPr>
          </a:p>
          <a:p>
            <a:pPr marL="0" indent="0">
              <a:buNone/>
            </a:pPr>
            <a:endParaRPr lang="en-US" sz="7400" dirty="0" smtClean="0">
              <a:latin typeface="AR BERKLEY" pitchFamily="2" charset="0"/>
            </a:endParaRPr>
          </a:p>
          <a:p>
            <a:pPr marL="0" indent="0" algn="ctr">
              <a:buNone/>
            </a:pPr>
            <a:r>
              <a:rPr lang="en-GB" sz="7400" dirty="0">
                <a:latin typeface="AR BERKLEY" pitchFamily="2" charset="0"/>
              </a:rPr>
              <a:t>Bell </a:t>
            </a:r>
            <a:r>
              <a:rPr lang="en-GB" sz="7400" dirty="0" smtClean="0">
                <a:latin typeface="AR BERKLEY" pitchFamily="2" charset="0"/>
              </a:rPr>
              <a:t>was fascinated </a:t>
            </a:r>
            <a:r>
              <a:rPr lang="en-GB" sz="7400" dirty="0">
                <a:latin typeface="AR BERKLEY" pitchFamily="2" charset="0"/>
              </a:rPr>
              <a:t>by the idea of transmitting speech, and by </a:t>
            </a:r>
            <a:r>
              <a:rPr lang="en-GB" sz="7400" dirty="0">
                <a:solidFill>
                  <a:schemeClr val="tx2">
                    <a:lumMod val="60000"/>
                    <a:lumOff val="40000"/>
                  </a:schemeClr>
                </a:solidFill>
                <a:latin typeface="AR BERKLEY" pitchFamily="2" charset="0"/>
              </a:rPr>
              <a:t>1875</a:t>
            </a:r>
            <a:r>
              <a:rPr lang="en-GB" sz="7400" dirty="0">
                <a:latin typeface="AR BERKLEY" pitchFamily="2" charset="0"/>
              </a:rPr>
              <a:t> had come up with a simple receiver that could turn electricity into sound. </a:t>
            </a:r>
            <a:r>
              <a:rPr lang="en-GB" sz="7400" dirty="0" smtClean="0">
                <a:latin typeface="AR BERKLEY" pitchFamily="2" charset="0"/>
              </a:rPr>
              <a:t>He worked on this with his assistant, </a:t>
            </a:r>
            <a:r>
              <a:rPr lang="en-GB" sz="7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 BERKLEY" pitchFamily="2" charset="0"/>
              </a:rPr>
              <a:t>Thomas Watson</a:t>
            </a:r>
            <a:r>
              <a:rPr lang="en-GB" sz="7400" dirty="0" smtClean="0">
                <a:latin typeface="AR BERKLEY" pitchFamily="2" charset="0"/>
              </a:rPr>
              <a:t>.</a:t>
            </a:r>
            <a:endParaRPr lang="en-US" sz="6000" dirty="0">
              <a:latin typeface="AR BERKLEY" pitchFamily="2" charset="0"/>
            </a:endParaRPr>
          </a:p>
        </p:txBody>
      </p:sp>
      <p:pic>
        <p:nvPicPr>
          <p:cNvPr id="3074" name="Picture 2" descr="http://t2.gstatic.com/images?q=tbn:ANd9GcQy_L4SeQiWKS9377LVaVUl_Y_Num5-0-BImbG7Ft52ZDU0Rrt-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478209"/>
            <a:ext cx="5143500" cy="3591582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Hannah Widdison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3610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303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 BERKLEY" pitchFamily="2" charset="0"/>
              </a:rPr>
              <a:t>Patenting</a:t>
            </a:r>
            <a:br>
              <a:rPr lang="en-US" dirty="0" smtClean="0">
                <a:latin typeface="AR BERKLEY" pitchFamily="2" charset="0"/>
              </a:rPr>
            </a:br>
            <a:r>
              <a:rPr lang="en-US" sz="2700" dirty="0" smtClean="0">
                <a:latin typeface="AR BERKLEY" pitchFamily="2" charset="0"/>
              </a:rPr>
              <a:t>What does ‘patented’ mean?</a:t>
            </a:r>
            <a:endParaRPr lang="en-US" sz="2700" dirty="0">
              <a:latin typeface="AR BERKLEY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029200"/>
            <a:ext cx="8229600" cy="1477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>
                <a:latin typeface="AR BERKLEY" pitchFamily="2" charset="0"/>
              </a:rPr>
              <a:t>Lots of people were working on inventing the telephone so there is controversy about who actually invented the first telephone but Bell patented the telephone first on 3rd March,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 BERKLEY" pitchFamily="2" charset="0"/>
              </a:rPr>
              <a:t>1876</a:t>
            </a:r>
            <a:r>
              <a:rPr lang="en-US" sz="2400" dirty="0" smtClean="0">
                <a:latin typeface="AR BERKLEY" pitchFamily="2" charset="0"/>
              </a:rPr>
              <a:t>. </a:t>
            </a:r>
          </a:p>
          <a:p>
            <a:pPr marL="0" indent="0" algn="ctr">
              <a:buNone/>
            </a:pPr>
            <a:endParaRPr lang="en-US" sz="2400" dirty="0">
              <a:latin typeface="AR BERKLEY" pitchFamily="2" charset="0"/>
            </a:endParaRPr>
          </a:p>
        </p:txBody>
      </p:sp>
      <p:pic>
        <p:nvPicPr>
          <p:cNvPr id="4098" name="Picture 2" descr="http://thephonebooth.com/equipment/telephone-story/1876_2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176780">
            <a:off x="3319067" y="1755900"/>
            <a:ext cx="2740007" cy="3312547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Hannah Widdison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819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 BERKLEY" pitchFamily="2" charset="0"/>
              </a:rPr>
              <a:t>Bell Telephone Company</a:t>
            </a:r>
            <a:endParaRPr lang="en-US" dirty="0">
              <a:latin typeface="AR BERKLEY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00600"/>
            <a:ext cx="8229600" cy="1477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2400" dirty="0" smtClean="0">
                <a:latin typeface="AR BERKLEY" pitchFamily="2" charset="0"/>
              </a:rPr>
              <a:t>Within a year the first telephone exchange was built in Connecticut and the Bell Telephone Company was created in 1877, with Bell the owner of a third of the shares, quickly making him a wealthy man. </a:t>
            </a:r>
            <a:endParaRPr lang="en-US" sz="2400" dirty="0" smtClean="0">
              <a:latin typeface="AR BERKLEY" pitchFamily="2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8194" name="Picture 2" descr="http://www.scripophily.com/webcart/vigs/connecticuttelephonecompanyvig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2409" y="2209800"/>
            <a:ext cx="7610475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Hannah Widdison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5978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 BERKLEY" pitchFamily="2" charset="0"/>
              </a:rPr>
              <a:t>1847 – 1922</a:t>
            </a:r>
            <a:br>
              <a:rPr lang="en-US" dirty="0" smtClean="0">
                <a:latin typeface="AR BERKLEY" pitchFamily="2" charset="0"/>
              </a:rPr>
            </a:br>
            <a:r>
              <a:rPr lang="en-US" sz="2400" dirty="0" smtClean="0">
                <a:latin typeface="AR BERKLEY" pitchFamily="2" charset="0"/>
              </a:rPr>
              <a:t>How old was he when he died?</a:t>
            </a:r>
            <a:endParaRPr lang="en-US" sz="2400" dirty="0">
              <a:latin typeface="AR BERKLEY" pitchFamily="2" charset="0"/>
            </a:endParaRPr>
          </a:p>
        </p:txBody>
      </p:sp>
      <p:pic>
        <p:nvPicPr>
          <p:cNvPr id="5122" name="Picture 2" descr="http://t2.gstatic.com/images?q=tbn:ANd9GcQSbhitYnxKMPYsro7hsoKUyHky1n66YiWxmJJ5EixvwcaJKRobS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95773">
            <a:off x="4611563" y="1846205"/>
            <a:ext cx="4075638" cy="2869738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cdn.omg-facts.com/2013/1/25/d241a7d20df2431f69d6aee2258e67eb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155092">
            <a:off x="304405" y="3503029"/>
            <a:ext cx="4260092" cy="2631662"/>
          </a:xfrm>
          <a:prstGeom prst="rect">
            <a:avLst/>
          </a:prstGeom>
          <a:noFill/>
          <a:effectLst>
            <a:glow rad="1397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Hannah Widdison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8207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0" y="274638"/>
            <a:ext cx="2743200" cy="5821362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AR BERKLEY" pitchFamily="2" charset="0"/>
              </a:rPr>
              <a:t>Do you recognise any of these telephones?</a:t>
            </a:r>
            <a:endParaRPr lang="en-US" sz="2400" dirty="0">
              <a:latin typeface="AR BERKLEY" pitchFamily="2" charset="0"/>
            </a:endParaRPr>
          </a:p>
        </p:txBody>
      </p:sp>
      <p:pic>
        <p:nvPicPr>
          <p:cNvPr id="6146" name="Picture 2" descr="http://www.beatriceco.com/bti/porticus/bell/images/the_telephone_story_poster_640width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399"/>
            <a:ext cx="5410200" cy="6599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Hannah Widdison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0005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 BERKLEY" pitchFamily="2" charset="0"/>
              </a:rPr>
              <a:t>Look how far we’ve come…</a:t>
            </a:r>
            <a:endParaRPr lang="en-US" dirty="0">
              <a:latin typeface="AR BERKLEY" pitchFamily="2" charset="0"/>
            </a:endParaRPr>
          </a:p>
        </p:txBody>
      </p:sp>
      <p:pic>
        <p:nvPicPr>
          <p:cNvPr id="7170" name="Picture 2" descr="http://t2.gstatic.com/images?q=tbn:ANd9GcS4mPF1fST8DeEOU5K87Poh-5Lg8qpbfIhVD0s3sh2V5Pnrwkkbt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943051">
            <a:off x="5499945" y="1216062"/>
            <a:ext cx="2790825" cy="2790825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thenokiandtech.files.wordpress.com/2011/06/nokia-e70_3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1008658">
            <a:off x="647808" y="1505082"/>
            <a:ext cx="3887323" cy="2212784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http://blog.dialaphone.co.uk/wp-content/uploads/2010/04/Sony-Ericsson-Zylo-and-Spiro.jp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4034232"/>
            <a:ext cx="4010025" cy="2533651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178" name="Picture 10" descr="http://www.instablogsimages.com/1/2012/09/18/samsung_galaxy_s4_to_be_announced_in_feb_13_guyma_530x397.jp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337302">
            <a:off x="5228947" y="3988667"/>
            <a:ext cx="3603625" cy="2699319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Hannah </a:t>
            </a:r>
            <a:r>
              <a:rPr lang="en-US" dirty="0" err="1" smtClean="0"/>
              <a:t>Widdison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0403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 BERKLEY" pitchFamily="2" charset="0"/>
              </a:rPr>
              <a:t>Now take a moment…</a:t>
            </a:r>
            <a:endParaRPr lang="en-US" dirty="0">
              <a:latin typeface="AR BERKLEY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latin typeface="AR BERKLEY" pitchFamily="2" charset="0"/>
              </a:rPr>
              <a:t>There are no photos on this page…Are you an inventor? Inventing isn’t about seeing something that’s already there.</a:t>
            </a:r>
          </a:p>
          <a:p>
            <a:pPr marL="0" indent="0" algn="ctr">
              <a:buNone/>
            </a:pPr>
            <a:endParaRPr lang="en-US" dirty="0" smtClean="0">
              <a:latin typeface="AR BERKLEY" pitchFamily="2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AR BERKLEY" pitchFamily="2" charset="0"/>
              </a:rPr>
              <a:t>Close your eyes, can you see a phone of the future?</a:t>
            </a:r>
          </a:p>
          <a:p>
            <a:pPr marL="0" indent="0" algn="ctr">
              <a:buNone/>
            </a:pPr>
            <a:endParaRPr lang="en-US" dirty="0">
              <a:latin typeface="AR BERKLEY" pitchFamily="2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AR BERKLEY" pitchFamily="2" charset="0"/>
              </a:rPr>
              <a:t>What does it look like? What features does it have? What size it? Who will use it?</a:t>
            </a:r>
            <a:endParaRPr lang="en-US" dirty="0">
              <a:latin typeface="AR BERKLEY" pitchFamily="2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Hannah Widdison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4775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259</Words>
  <Application>Microsoft Office PowerPoint</Application>
  <PresentationFormat>On-screen Show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Individual who is the first to develop or manufacturer something. An inventor may invent something totally from scratch or may build upon an already established foundation.     Who invented the telephone?</vt:lpstr>
      <vt:lpstr>Alexander Graham Bell</vt:lpstr>
      <vt:lpstr>The First Telephonic Transmission</vt:lpstr>
      <vt:lpstr>Patenting What does ‘patented’ mean?</vt:lpstr>
      <vt:lpstr>Bell Telephone Company</vt:lpstr>
      <vt:lpstr>1847 – 1922 How old was he when he died?</vt:lpstr>
      <vt:lpstr>Do you recognise any of these telephones?</vt:lpstr>
      <vt:lpstr>Look how far we’ve come…</vt:lpstr>
      <vt:lpstr>Now take a moment…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invented the telephone?</dc:title>
  <dc:creator>H</dc:creator>
  <cp:lastModifiedBy>Teacher</cp:lastModifiedBy>
  <cp:revision>28</cp:revision>
  <dcterms:created xsi:type="dcterms:W3CDTF">2013-01-27T03:48:42Z</dcterms:created>
  <dcterms:modified xsi:type="dcterms:W3CDTF">2013-02-06T10:40:59Z</dcterms:modified>
</cp:coreProperties>
</file>